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цели и задачи</c:v>
                </c:pt>
                <c:pt idx="1">
                  <c:v>мотивация</c:v>
                </c:pt>
                <c:pt idx="2">
                  <c:v>информационная деятельность</c:v>
                </c:pt>
                <c:pt idx="3">
                  <c:v>учебная деятельность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38</c:v>
                </c:pt>
                <c:pt idx="1">
                  <c:v>34</c:v>
                </c:pt>
                <c:pt idx="2">
                  <c:v>16</c:v>
                </c:pt>
                <c:pt idx="3">
                  <c:v>40</c:v>
                </c:pt>
              </c:numCache>
            </c:numRef>
          </c:val>
        </c:ser>
        <c:ser>
          <c:idx val="2"/>
          <c:order val="1"/>
          <c:tx>
            <c:strRef>
              <c:f>Лист1!$D$1</c:f>
              <c:strCache>
                <c:ptCount val="1"/>
                <c:pt idx="0">
                  <c:v>2016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цели и задачи</c:v>
                </c:pt>
                <c:pt idx="1">
                  <c:v>мотивация</c:v>
                </c:pt>
                <c:pt idx="2">
                  <c:v>информационная деятельность</c:v>
                </c:pt>
                <c:pt idx="3">
                  <c:v>учебная деятельность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64</c:v>
                </c:pt>
                <c:pt idx="1">
                  <c:v>69</c:v>
                </c:pt>
                <c:pt idx="2">
                  <c:v>76</c:v>
                </c:pt>
                <c:pt idx="3">
                  <c:v>71</c:v>
                </c:pt>
              </c:numCache>
            </c:numRef>
          </c:val>
        </c:ser>
        <c:axId val="36750848"/>
        <c:axId val="36752384"/>
      </c:barChart>
      <c:catAx>
        <c:axId val="36750848"/>
        <c:scaling>
          <c:orientation val="minMax"/>
        </c:scaling>
        <c:axPos val="b"/>
        <c:tickLblPos val="nextTo"/>
        <c:crossAx val="36752384"/>
        <c:crosses val="autoZero"/>
        <c:auto val="1"/>
        <c:lblAlgn val="ctr"/>
        <c:lblOffset val="100"/>
      </c:catAx>
      <c:valAx>
        <c:axId val="36752384"/>
        <c:scaling>
          <c:orientation val="minMax"/>
        </c:scaling>
        <c:axPos val="l"/>
        <c:majorGridlines/>
        <c:numFmt formatCode="General" sourceLinked="1"/>
        <c:tickLblPos val="nextTo"/>
        <c:crossAx val="367508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2800" b="1" dirty="0" smtClean="0"/>
              <a:t> </a:t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«Урок – это зеркало общей и педагогической культуры учителя, мерило его интеллектуального богатства, показатель его кругозора, эрудиции»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В.А.Сухомлинский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«Если мы будем учить сегодня так, как мы учили вчера, мы украдем у детей завтра»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Джон </a:t>
            </a:r>
            <a:r>
              <a:rPr lang="ru-RU" sz="2800" b="1" dirty="0" err="1" smtClean="0"/>
              <a:t>Дьюи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 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b="1" dirty="0" smtClean="0"/>
              <a:t>«Разве мы сможем</a:t>
            </a:r>
            <a:r>
              <a:rPr lang="en-US" b="1" dirty="0" smtClean="0"/>
              <a:t>?</a:t>
            </a:r>
            <a:r>
              <a:rPr lang="ru-RU" b="1" dirty="0" smtClean="0"/>
              <a:t>»</a:t>
            </a:r>
            <a:r>
              <a:rPr lang="ru-RU" dirty="0" smtClean="0"/>
              <a:t> - вопрошает неуверенность.</a:t>
            </a:r>
          </a:p>
          <a:p>
            <a:r>
              <a:rPr lang="ru-RU" b="1" dirty="0" smtClean="0"/>
              <a:t>« Разве мы способны</a:t>
            </a:r>
            <a:r>
              <a:rPr lang="en-US" b="1" dirty="0" smtClean="0"/>
              <a:t>?</a:t>
            </a:r>
            <a:r>
              <a:rPr lang="ru-RU" b="1" dirty="0" smtClean="0"/>
              <a:t>»</a:t>
            </a:r>
            <a:r>
              <a:rPr lang="ru-RU" dirty="0" smtClean="0"/>
              <a:t> - вторит сомнение.</a:t>
            </a:r>
          </a:p>
          <a:p>
            <a:r>
              <a:rPr lang="ru-RU" b="1" dirty="0" smtClean="0"/>
              <a:t>« Сделаем первый шаг!»</a:t>
            </a:r>
            <a:r>
              <a:rPr lang="ru-RU" dirty="0" smtClean="0"/>
              <a:t> - перебивает решительность.</a:t>
            </a:r>
          </a:p>
          <a:p>
            <a:r>
              <a:rPr lang="ru-RU" b="1" dirty="0" smtClean="0"/>
              <a:t>« Только вперед!»</a:t>
            </a:r>
            <a:r>
              <a:rPr lang="ru-RU" dirty="0" smtClean="0"/>
              <a:t> - заключает цель.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/>
              <a:t>РЕШЕНИЕ МС</a:t>
            </a:r>
            <a:r>
              <a:rPr lang="ru-RU" b="1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b="1" dirty="0" smtClean="0"/>
              <a:t>изучить пути обновления методической деятельности педагога в рамках ФГОС</a:t>
            </a:r>
            <a:endParaRPr lang="ru-RU" dirty="0" smtClean="0"/>
          </a:p>
          <a:p>
            <a:pPr lvl="0"/>
            <a:r>
              <a:rPr lang="ru-RU" b="1" dirty="0" smtClean="0"/>
              <a:t>обеспечить формирование методических копилок, личных страниц педагогов в Интернете по проблемам современного урока</a:t>
            </a:r>
            <a:endParaRPr lang="ru-RU" dirty="0" smtClean="0"/>
          </a:p>
          <a:p>
            <a:pPr lvl="0"/>
            <a:r>
              <a:rPr lang="ru-RU" b="1" dirty="0" smtClean="0"/>
              <a:t>организовать работу с педагогами, испытывающими  профессиональные затруднения, связанные с реализацией ФГОС. </a:t>
            </a:r>
            <a:endParaRPr lang="ru-RU" dirty="0" smtClean="0"/>
          </a:p>
          <a:p>
            <a:pPr lvl="0"/>
            <a:r>
              <a:rPr lang="ru-RU" b="1" smtClean="0"/>
              <a:t>способствовать повышению эффективности профессионального самообразования педагогов в соответствии  с требованиями к современному уроку</a:t>
            </a:r>
            <a:endParaRPr lang="ru-RU" smtClean="0"/>
          </a:p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ru-RU" dirty="0" smtClean="0"/>
              <a:t> </a:t>
            </a:r>
            <a:r>
              <a:rPr lang="ru-RU" sz="3600" b="1" dirty="0" smtClean="0"/>
              <a:t>Тема: </a:t>
            </a:r>
            <a:r>
              <a:rPr lang="ru-RU" sz="3600" dirty="0" smtClean="0"/>
              <a:t>“Методическая помощь современному уроку»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b="1" dirty="0" smtClean="0"/>
              <a:t>Цель:</a:t>
            </a:r>
            <a:endParaRPr lang="ru-RU" dirty="0" smtClean="0"/>
          </a:p>
          <a:p>
            <a:r>
              <a:rPr lang="ru-RU" dirty="0" smtClean="0"/>
              <a:t> повышение теоретических и практических знаний в области методики проведения современного урока и его </a:t>
            </a:r>
            <a:r>
              <a:rPr lang="ru-RU" dirty="0" err="1" smtClean="0"/>
              <a:t>общедидактического</a:t>
            </a:r>
            <a:r>
              <a:rPr lang="ru-RU" dirty="0" smtClean="0"/>
              <a:t> анализа</a:t>
            </a:r>
          </a:p>
          <a:p>
            <a:pPr>
              <a:buNone/>
            </a:pPr>
            <a:r>
              <a:rPr lang="ru-RU" b="1" dirty="0" smtClean="0"/>
              <a:t>Задачи: </a:t>
            </a:r>
            <a:endParaRPr lang="ru-RU" dirty="0" smtClean="0"/>
          </a:p>
          <a:p>
            <a:pPr lvl="0"/>
            <a:r>
              <a:rPr lang="ru-RU" dirty="0" smtClean="0"/>
              <a:t>изучение затруднений учителей в подготовке и проведении урока в соответствии с ФГОС,</a:t>
            </a:r>
          </a:p>
          <a:p>
            <a:pPr lvl="0"/>
            <a:r>
              <a:rPr lang="ru-RU" dirty="0" smtClean="0"/>
              <a:t>продолжение модернизации системы методической помощи педагогам путем изучения теории по вопросу требований  к современному уроку</a:t>
            </a:r>
          </a:p>
          <a:p>
            <a:pPr lvl="0"/>
            <a:r>
              <a:rPr lang="ru-RU" dirty="0" smtClean="0"/>
              <a:t>распространение положительного опыта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Никогда не бывает больших дел без больших трудностей» - Вольтер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9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     Современный</a:t>
            </a:r>
            <a:r>
              <a:rPr lang="ru-RU" dirty="0" smtClean="0"/>
              <a:t> – это новый, но не теряющий связи с прошлым, актуальный урок.</a:t>
            </a:r>
          </a:p>
          <a:p>
            <a:r>
              <a:rPr lang="ru-RU" b="1" dirty="0" smtClean="0"/>
              <a:t>   Актуальный</a:t>
            </a:r>
            <a:r>
              <a:rPr lang="ru-RU" dirty="0" smtClean="0"/>
              <a:t>  [от лат. </a:t>
            </a:r>
            <a:r>
              <a:rPr lang="ru-RU" dirty="0" err="1" smtClean="0"/>
              <a:t>actualis</a:t>
            </a:r>
            <a:r>
              <a:rPr lang="ru-RU" dirty="0" smtClean="0"/>
              <a:t> – деятельный]– действенный, современный, имеющий непосредственное отношение к интересам живущего сегодня человека.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ТИПЫ УРОКОВ ПО ФГОС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Урок “открытия» нового знания</a:t>
            </a:r>
          </a:p>
          <a:p>
            <a:r>
              <a:rPr lang="ru-RU" dirty="0" smtClean="0"/>
              <a:t>Урок отработки умений и рефлексии;</a:t>
            </a:r>
          </a:p>
          <a:p>
            <a:r>
              <a:rPr lang="ru-RU" dirty="0" smtClean="0"/>
              <a:t>Урок построения системы знаний (урок общеметодологической направленности)</a:t>
            </a:r>
          </a:p>
          <a:p>
            <a:r>
              <a:rPr lang="ru-RU" dirty="0" smtClean="0"/>
              <a:t>Урок развивающего контроля</a:t>
            </a:r>
          </a:p>
          <a:p>
            <a:r>
              <a:rPr lang="ru-RU" dirty="0" smtClean="0"/>
              <a:t>Урок  исследования (урок творчества)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 smtClean="0"/>
              <a:t>Урок в рамках ФГОС </a:t>
            </a:r>
            <a:r>
              <a:rPr lang="ru-RU" sz="3600" dirty="0" smtClean="0"/>
              <a:t>должен отображать следующие образовательные идеи: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sz="4000" dirty="0" err="1" smtClean="0"/>
              <a:t>Субъектность</a:t>
            </a:r>
            <a:r>
              <a:rPr lang="ru-RU" sz="4000" dirty="0" smtClean="0"/>
              <a:t>. </a:t>
            </a:r>
          </a:p>
          <a:p>
            <a:pPr lvl="0"/>
            <a:r>
              <a:rPr lang="ru-RU" sz="4000" dirty="0" smtClean="0"/>
              <a:t>Мотивация обучения. </a:t>
            </a:r>
          </a:p>
          <a:p>
            <a:pPr lvl="0"/>
            <a:r>
              <a:rPr lang="ru-RU" sz="4000" dirty="0" smtClean="0"/>
              <a:t>Активизация обучения. </a:t>
            </a:r>
          </a:p>
          <a:p>
            <a:pPr lvl="0"/>
            <a:r>
              <a:rPr lang="ru-RU" sz="4000" dirty="0" smtClean="0"/>
              <a:t>Индивидуально-личностный подход.</a:t>
            </a:r>
          </a:p>
          <a:p>
            <a:pPr lvl="0"/>
            <a:r>
              <a:rPr lang="ru-RU" sz="4000" dirty="0" smtClean="0"/>
              <a:t>Рефлексивное осмысление обучающимися результатов урока.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Урок в соответствии с ФГОС – это урок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• </a:t>
            </a:r>
            <a:r>
              <a:rPr lang="ru-RU" sz="3600" dirty="0" smtClean="0"/>
              <a:t>самореализации ученика; </a:t>
            </a:r>
          </a:p>
          <a:p>
            <a:pPr>
              <a:buNone/>
            </a:pPr>
            <a:r>
              <a:rPr lang="ru-RU" sz="3600" dirty="0" smtClean="0"/>
              <a:t>• открытия нового; </a:t>
            </a:r>
          </a:p>
          <a:p>
            <a:pPr>
              <a:buNone/>
            </a:pPr>
            <a:r>
              <a:rPr lang="ru-RU" sz="3600" dirty="0" smtClean="0"/>
              <a:t>• создания образовательного продукта; </a:t>
            </a:r>
          </a:p>
          <a:p>
            <a:pPr>
              <a:buNone/>
            </a:pPr>
            <a:r>
              <a:rPr lang="ru-RU" sz="3600" dirty="0" smtClean="0"/>
              <a:t>• развития компетенций; </a:t>
            </a:r>
          </a:p>
          <a:p>
            <a:pPr>
              <a:buNone/>
            </a:pPr>
            <a:r>
              <a:rPr lang="ru-RU" sz="3600" dirty="0" smtClean="0"/>
              <a:t>•развития  коммуникаций; </a:t>
            </a:r>
          </a:p>
          <a:p>
            <a:pPr>
              <a:buNone/>
            </a:pPr>
            <a:r>
              <a:rPr lang="ru-RU" sz="3600" dirty="0" smtClean="0"/>
              <a:t>• </a:t>
            </a:r>
            <a:r>
              <a:rPr lang="ru-RU" sz="3600" dirty="0" err="1" smtClean="0"/>
              <a:t>метапредметный</a:t>
            </a:r>
            <a:r>
              <a:rPr lang="ru-RU" sz="3600" dirty="0" smtClean="0"/>
              <a:t>; </a:t>
            </a:r>
          </a:p>
          <a:p>
            <a:pPr>
              <a:buNone/>
            </a:pPr>
            <a:r>
              <a:rPr lang="ru-RU" sz="3600" dirty="0" smtClean="0"/>
              <a:t>• социального учёта.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Современный  учитель - это профессионал, который: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3300" dirty="0" smtClean="0"/>
              <a:t>- демонстрирует универсальные и предметные способы действий;</a:t>
            </a:r>
          </a:p>
          <a:p>
            <a:r>
              <a:rPr lang="ru-RU" sz="3300" dirty="0" smtClean="0"/>
              <a:t> - инициирует действия учащихся;</a:t>
            </a:r>
          </a:p>
          <a:p>
            <a:r>
              <a:rPr lang="ru-RU" sz="3300" dirty="0" smtClean="0"/>
              <a:t> - консультирует и корректирует их действия;</a:t>
            </a:r>
          </a:p>
          <a:p>
            <a:r>
              <a:rPr lang="ru-RU" sz="3300" dirty="0" smtClean="0"/>
              <a:t> - находит способы включения в работу каждого ученика;</a:t>
            </a:r>
          </a:p>
          <a:p>
            <a:r>
              <a:rPr lang="ru-RU" sz="3300" dirty="0" smtClean="0"/>
              <a:t> - создает условия для приобретения детьми жизненного опыта.</a:t>
            </a:r>
          </a:p>
          <a:p>
            <a:r>
              <a:rPr lang="ru-RU" sz="3300" dirty="0" smtClean="0"/>
              <a:t> - применяет развивающие технологии.</a:t>
            </a:r>
          </a:p>
          <a:p>
            <a:r>
              <a:rPr lang="ru-RU" sz="3300" dirty="0" smtClean="0"/>
              <a:t>- обладает информационной компетентностью.</a:t>
            </a:r>
          </a:p>
          <a:p>
            <a:pPr>
              <a:buNone/>
            </a:pPr>
            <a:r>
              <a:rPr lang="ru-RU" sz="3300" b="1" dirty="0" smtClean="0"/>
              <a:t> </a:t>
            </a:r>
            <a:endParaRPr lang="ru-RU" sz="33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Подготовка к современному уроку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sz="2400" dirty="0" smtClean="0"/>
              <a:t>1. Определение темы и места урока в системе уроков, отбор содержания.</a:t>
            </a:r>
          </a:p>
          <a:p>
            <a:r>
              <a:rPr lang="ru-RU" sz="2400" dirty="0" smtClean="0"/>
              <a:t>2. Определение целей и задач урока</a:t>
            </a:r>
          </a:p>
          <a:p>
            <a:r>
              <a:rPr lang="ru-RU" sz="2400" dirty="0" smtClean="0"/>
              <a:t>3. Определение типа, вида и структуры урока (Классические структурные схемы уроков преобразуются с учётом новых требований, связанных с реализацией </a:t>
            </a:r>
            <a:r>
              <a:rPr lang="ru-RU" sz="2400" dirty="0" err="1" smtClean="0"/>
              <a:t>системно-деятельностного</a:t>
            </a:r>
            <a:r>
              <a:rPr lang="ru-RU" sz="2400" dirty="0" smtClean="0"/>
              <a:t> подхода).</a:t>
            </a:r>
          </a:p>
          <a:p>
            <a:r>
              <a:rPr lang="ru-RU" sz="2400" dirty="0" smtClean="0"/>
              <a:t>4. Выбор методов и форм обучения, разнообразных видов деятельности учащихся и учителя на всех этапах урока</a:t>
            </a:r>
          </a:p>
          <a:p>
            <a:r>
              <a:rPr lang="ru-RU" sz="2400" dirty="0" smtClean="0"/>
              <a:t>5. Продумывание "изюминки" урока.</a:t>
            </a:r>
          </a:p>
          <a:p>
            <a:r>
              <a:rPr lang="ru-RU" sz="2400" dirty="0" smtClean="0"/>
              <a:t>6. Составление плана урока или технологической карты, (изучая виды и типы заданий учебника, направленных на формирование УУД).</a:t>
            </a:r>
          </a:p>
          <a:p>
            <a:r>
              <a:rPr lang="ru-RU" sz="2400" dirty="0" smtClean="0"/>
              <a:t>7. Продумывание форму подведения итогов урока. </a:t>
            </a:r>
          </a:p>
          <a:p>
            <a:r>
              <a:rPr lang="ru-RU" sz="2400" dirty="0" smtClean="0"/>
              <a:t>8. Продумывание содержание, объем и форму домашнего задания. </a:t>
            </a:r>
          </a:p>
          <a:p>
            <a:r>
              <a:rPr lang="ru-RU" sz="2400" dirty="0" smtClean="0"/>
              <a:t>9. Подготовка оборудование для урока</a:t>
            </a:r>
          </a:p>
          <a:p>
            <a:endParaRPr lang="ru-RU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483</Words>
  <PresentationFormat>Экран (4:3)</PresentationFormat>
  <Paragraphs>59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  «Урок – это зеркало общей и педагогической культуры учителя, мерило его интеллектуального богатства, показатель его кругозора, эрудиции» В.А.Сухомлинский   «Если мы будем учить сегодня так, как мы учили вчера, мы украдем у детей завтра» Джон Дьюи   </vt:lpstr>
      <vt:lpstr> Тема: “Методическая помощь современному уроку» </vt:lpstr>
      <vt:lpstr>Никогда не бывает больших дел без больших трудностей» - Вольтер</vt:lpstr>
      <vt:lpstr>Слайд 4</vt:lpstr>
      <vt:lpstr>ТИПЫ УРОКОВ ПО ФГОС </vt:lpstr>
      <vt:lpstr>Урок в рамках ФГОС должен отображать следующие образовательные идеи:  </vt:lpstr>
      <vt:lpstr>Урок в соответствии с ФГОС – это урок  </vt:lpstr>
      <vt:lpstr>Современный  учитель - это профессионал, который: </vt:lpstr>
      <vt:lpstr>Подготовка к современному уроку</vt:lpstr>
      <vt:lpstr>Слайд 10</vt:lpstr>
      <vt:lpstr>РЕШЕНИЕ МС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«Урок – это зеркало общей и педагогической культуры учителя, мерило его интеллектуального богатства, показатель его кругозора, эрудиции» В.А.Сухомлинский   «Если мы будем учить сегодня так, как мы учили вчера, мы украдем у детей завтра» Джон Дьюи   </dc:title>
  <dc:creator>УО</dc:creator>
  <cp:lastModifiedBy>УО</cp:lastModifiedBy>
  <cp:revision>6</cp:revision>
  <dcterms:created xsi:type="dcterms:W3CDTF">2017-03-27T13:01:28Z</dcterms:created>
  <dcterms:modified xsi:type="dcterms:W3CDTF">2017-03-29T05:20:34Z</dcterms:modified>
</cp:coreProperties>
</file>