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544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846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245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801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445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000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986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476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589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942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146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911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564904"/>
            <a:ext cx="7772400" cy="1470025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chemeClr val="tx2">
                    <a:lumMod val="75000"/>
                  </a:schemeClr>
                </a:solidFill>
              </a:rPr>
              <a:t>П Л А Н </a:t>
            </a:r>
            <a:br>
              <a:rPr lang="ru-RU" sz="4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tx2">
                    <a:lumMod val="75000"/>
                  </a:schemeClr>
                </a:solidFill>
              </a:rPr>
              <a:t>работы городского Методического Совета </a:t>
            </a:r>
            <a:br>
              <a:rPr lang="ru-RU" sz="4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tx2">
                    <a:lumMod val="75000"/>
                  </a:schemeClr>
                </a:solidFill>
              </a:rPr>
              <a:t>на </a:t>
            </a: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</a:rPr>
              <a:t>2016-2017 </a:t>
            </a:r>
            <a:r>
              <a:rPr lang="ru-RU" sz="4800" b="1" dirty="0">
                <a:solidFill>
                  <a:schemeClr val="tx2">
                    <a:lumMod val="75000"/>
                  </a:schemeClr>
                </a:solidFill>
              </a:rPr>
              <a:t>учебный год</a:t>
            </a:r>
            <a:r>
              <a:rPr lang="ru-RU" sz="4800" dirty="0"/>
              <a:t/>
            </a:r>
            <a:br>
              <a:rPr lang="ru-RU" sz="4800" dirty="0"/>
            </a:b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47988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Основные </a:t>
            </a:r>
            <a:r>
              <a:rPr lang="ru-RU" sz="2800" b="1" dirty="0" smtClean="0"/>
              <a:t>задачи</a:t>
            </a:r>
            <a:br>
              <a:rPr lang="ru-RU" sz="2800" b="1" dirty="0" smtClean="0"/>
            </a:br>
            <a:r>
              <a:rPr lang="ru-RU" sz="2800" b="1" dirty="0" smtClean="0"/>
              <a:t>городского </a:t>
            </a:r>
            <a:r>
              <a:rPr lang="ru-RU" sz="2800" b="1" dirty="0"/>
              <a:t>Методического Совета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на 2016-2017 </a:t>
            </a:r>
            <a:r>
              <a:rPr lang="ru-RU" sz="2800" b="1" dirty="0"/>
              <a:t>учебный год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1</a:t>
            </a:r>
            <a:r>
              <a:rPr lang="ru-RU" sz="2000" dirty="0" smtClean="0"/>
              <a:t>. Разработать </a:t>
            </a:r>
            <a:r>
              <a:rPr lang="ru-RU" sz="2000" dirty="0"/>
              <a:t>проект </a:t>
            </a:r>
            <a:r>
              <a:rPr lang="ru-RU" sz="2000" dirty="0" smtClean="0"/>
              <a:t>«Организационно-методическое </a:t>
            </a:r>
            <a:r>
              <a:rPr lang="ru-RU" sz="2000" dirty="0"/>
              <a:t>сопровождение внеурочной деятельности школьников в условиях ФГОС»</a:t>
            </a:r>
            <a:r>
              <a:rPr lang="ru-RU" sz="2000" b="1" i="1" dirty="0"/>
              <a:t> </a:t>
            </a:r>
            <a:endParaRPr lang="ru-RU" sz="2000" b="1" i="1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2. Продолжить работу:</a:t>
            </a:r>
          </a:p>
          <a:p>
            <a:pPr marL="0" indent="0">
              <a:buNone/>
            </a:pPr>
            <a:r>
              <a:rPr lang="ru-RU" sz="2000" dirty="0"/>
              <a:t>2.1. </a:t>
            </a:r>
            <a:r>
              <a:rPr lang="ru-RU" sz="2000" dirty="0" smtClean="0"/>
              <a:t>над </a:t>
            </a:r>
            <a:r>
              <a:rPr lang="ru-RU" sz="2000" dirty="0"/>
              <a:t>методической  темой </a:t>
            </a:r>
            <a:r>
              <a:rPr lang="ru-RU" sz="2000" b="1" dirty="0"/>
              <a:t>«Современный урок – с позиции стандарта нового поколения»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2.2. по методическому сопровождению  деятельности педагогов по подготовке выпускников 9,11 классов к итоговой аттестации  </a:t>
            </a: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3. Обеспечить деятельность городских МО по </a:t>
            </a:r>
            <a:r>
              <a:rPr lang="ru-RU" sz="2000" dirty="0" smtClean="0"/>
              <a:t>реализации </a:t>
            </a:r>
            <a:r>
              <a:rPr lang="ru-RU" sz="2000" dirty="0"/>
              <a:t>ФГОС НОО и ФГОС ООО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4347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33029"/>
              </p:ext>
            </p:extLst>
          </p:nvPr>
        </p:nvGraphicFramePr>
        <p:xfrm>
          <a:off x="395536" y="692696"/>
          <a:ext cx="8424936" cy="47525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4214669"/>
                <a:gridCol w="2059800"/>
                <a:gridCol w="2150467"/>
              </a:tblGrid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Мероприятия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Срок проведения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Ответственные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  <a:latin typeface="+mn-lt"/>
                        </a:rPr>
                        <a:t>I</a:t>
                      </a:r>
                      <a:r>
                        <a:rPr lang="ru-RU" sz="1800" u="sng" dirty="0">
                          <a:effectLst/>
                          <a:latin typeface="+mn-lt"/>
                        </a:rPr>
                        <a:t>.Заседания Методического Совета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</a:rPr>
                        <a:t>1.Планирование 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и организация работы городского Методического Совета на 2016\2017 учебный год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сентябрь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 Владимирова Т.Н.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2.Разработка</a:t>
                      </a:r>
                      <a:r>
                        <a:rPr lang="ru-RU" sz="18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проекта 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«Организационно- методическое сопровождение внеурочной деятельности школьников в условиях ФГОС»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январь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Владимирова Т.Н., методисты МБУ «ЦРО»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</a:rPr>
                        <a:t>3.Методическая 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помощь современному уроку 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март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+mn-lt"/>
                        </a:rPr>
                        <a:t>Нистратова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 М.Г.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 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6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</a:rPr>
                        <a:t>4.Итоги 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работы городского МС, предметных городских МО за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2016-2017  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учебный год и задачи на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2017-2018 </a:t>
                      </a:r>
                      <a:r>
                        <a:rPr lang="ru-RU" sz="1800" dirty="0">
                          <a:effectLst/>
                          <a:latin typeface="+mn-lt"/>
                        </a:rPr>
                        <a:t>учебный </a:t>
                      </a:r>
                      <a:r>
                        <a:rPr lang="ru-RU" sz="1800" dirty="0" smtClean="0">
                          <a:effectLst/>
                          <a:latin typeface="+mn-lt"/>
                        </a:rPr>
                        <a:t>год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май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Владимирова Т.Н., руководители Городских МО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</a:rPr>
                        <a:t> 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92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350724"/>
              </p:ext>
            </p:extLst>
          </p:nvPr>
        </p:nvGraphicFramePr>
        <p:xfrm>
          <a:off x="197249" y="980728"/>
          <a:ext cx="8928991" cy="48652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466828"/>
                <a:gridCol w="2183036"/>
                <a:gridCol w="2279127"/>
              </a:tblGrid>
              <a:tr h="28177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II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. 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Диагностика и анализ образовательного 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процесса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23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Анализ результатов  пробного итогового сочинения  для выпускников 11 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классов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ноябрь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Трошина О.Н.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Корнилова М.В.</a:t>
                      </a:r>
                      <a:endParaRPr lang="ru-RU"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Диагностика уровня  освоения образовательных программ по итогам 1 полугодия выпускников 9 классов по математике (СОШ№1,10, ОШ№7,14, ВСОШ№2), русскому языку (СОШ№1,5,лицей </a:t>
                      </a:r>
                      <a:r>
                        <a:rPr lang="ru-RU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им.Сизова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, ВСОШ№2, ОШ№ 7,14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декабрь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Бражник И.П.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Бобылева О.С..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Корнилова М.В.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Трошина О.Н.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Диагностика уровня  освоения образовательных программ по итогам 1 полугодия выпускников </a:t>
                      </a:r>
                      <a:r>
                        <a:rPr lang="ru-RU" sz="16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11 классов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:-  по математике (СОШ№1,5,8,10, гимназия, ВСОШ№2), по русскому языку (СОШ№1,5,ВСОШ№2)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декабрь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Бражник И.П.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Бобылева О.С.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08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Подготовка предметно-содержательного анализа результатов ЕГЭ и ОГЭ за 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2015-2016 учебный год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до декабря  2016г.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Бражник И.П.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Руководители городских МО учителей- предметников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03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920574"/>
              </p:ext>
            </p:extLst>
          </p:nvPr>
        </p:nvGraphicFramePr>
        <p:xfrm>
          <a:off x="107504" y="1124744"/>
          <a:ext cx="8928991" cy="4132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466828"/>
                <a:gridCol w="2183036"/>
                <a:gridCol w="2279127"/>
              </a:tblGrid>
              <a:tr h="1080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Анализ</a:t>
                      </a:r>
                      <a:r>
                        <a:rPr lang="ru-RU" sz="16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результатов</a:t>
                      </a:r>
                      <a:r>
                        <a:rPr lang="ru-RU" sz="16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репетиционного ЕГЭ 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выпускников 11 классов</a:t>
                      </a:r>
                      <a:r>
                        <a:rPr lang="ru-RU" sz="1600" b="1" u="non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-по русскому языку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-по 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математике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апрель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2017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Корнилова М.В.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Трошина О.Н.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Бобылева О.С.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Бражник И.П.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marL="1588" indent="0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Анализ результатов  репетиционного  ОГЭ  выпускников 9 классов: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 по математике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 по русскому языку 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апрель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2017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Корнилова М.В.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Трошина О.Н.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Бобылева О.С.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Бражник И.П.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80118">
                <a:tc>
                  <a:txBody>
                    <a:bodyPr/>
                    <a:lstStyle/>
                    <a:p>
                      <a:pPr marL="1588" indent="0" algn="just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Анализ результатов диагностических исследований по комплексной оценке урочных и внеурочных достижений обучающихся 4 классов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май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2017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Нистратова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М.Г.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Колесова В.В.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0112">
                <a:tc>
                  <a:txBody>
                    <a:bodyPr/>
                    <a:lstStyle/>
                    <a:p>
                      <a:pPr marL="1588" indent="0"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Анализ программно-методического обеспечения преподавания учебных дисциплин  на  2016\2017 учебный год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февраль-март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2017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Трошина О.Н.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Руководители МО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832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235560"/>
              </p:ext>
            </p:extLst>
          </p:nvPr>
        </p:nvGraphicFramePr>
        <p:xfrm>
          <a:off x="0" y="188640"/>
          <a:ext cx="9144001" cy="65527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574390"/>
                <a:gridCol w="2235603"/>
                <a:gridCol w="2334008"/>
              </a:tblGrid>
              <a:tr h="216617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III.</a:t>
                      </a:r>
                      <a:r>
                        <a:rPr lang="ru-RU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Информационно-методическое 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обеспечение профессионального роста педагогов  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58828">
                <a:tc>
                  <a:txBody>
                    <a:bodyPr/>
                    <a:lstStyle/>
                    <a:p>
                      <a:pPr marL="1588" indent="0" algn="just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Подготовка 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электронных  сборников по материалам деятельности ГИП, городских опорных школ педагогического мастерства  </a:t>
                      </a:r>
                      <a:endParaRPr lang="ru-RU" sz="14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1588" indent="0" algn="just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Обеспечение 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педагогов необходимой информацией об основных направлениях развития образования, учебно-методической литературой по проблемам обучения и воспитания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течение года          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Трошина О.Н.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Бражник И.П.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Методисты МБУ «ЦРО»,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Руководителя  городских МО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81785">
                <a:tc>
                  <a:txBody>
                    <a:bodyPr/>
                    <a:lstStyle/>
                    <a:p>
                      <a:pPr marL="1588" indent="0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Проведение 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методических мероприятий    по вопросам  реализации  ФГОС  НОО и ФГОС ООО, СОО  ( заседания  городских МО, круглые столы, информационно-методические совещания, семинары, консультации и т.п.)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 течение года          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Руководители городских МО,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Методисты МБУ «ЦРО»</a:t>
                      </a:r>
                      <a:endParaRPr lang="ru-RU" sz="14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9850">
                <a:tc>
                  <a:txBody>
                    <a:bodyPr/>
                    <a:lstStyle/>
                    <a:p>
                      <a:pPr marL="0" indent="0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Распространение 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инновационного педагогического  опыта через систему сетевого взаимодействия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 течение года          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Кремлева М.В.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Руководители городских МО</a:t>
                      </a:r>
                      <a:endParaRPr lang="ru-RU" sz="14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64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Проведение  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практических занятий, семинаров – практикумов по решению заданий   демоверсий ЕГЭ и ОГЭ</a:t>
                      </a:r>
                    </a:p>
                    <a:p>
                      <a:pPr marL="179705"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 течение года          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Руководители городских МО,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Методисты МБУ «ЦРО»</a:t>
                      </a:r>
                      <a:endParaRPr lang="ru-RU" sz="14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791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u="sng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Создание </a:t>
                      </a:r>
                      <a:r>
                        <a:rPr lang="ru-RU" sz="1400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собственной методической продукции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 Методические рекомендации по всем направлениям деятельности  в помощь педагогам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r>
                        <a:rPr lang="ru-RU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наглядные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, дидактические материалы, сценарии уроков, внеклассных мероприятий и т.п.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 течение года            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Руководители городских МО,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Методисты МБУ «ЦРО»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357" marR="52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622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035607"/>
              </p:ext>
            </p:extLst>
          </p:nvPr>
        </p:nvGraphicFramePr>
        <p:xfrm>
          <a:off x="323528" y="1052736"/>
          <a:ext cx="8496943" cy="31699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250690"/>
                <a:gridCol w="2077406"/>
                <a:gridCol w="2168847"/>
              </a:tblGrid>
              <a:tr h="3600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IV</a:t>
                      </a: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. Организация работы над методической темой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«Современный урок  с позиции стандартов нового поколения»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32248"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- изучение  </a:t>
                      </a:r>
                      <a:r>
                        <a:rPr lang="ru-RU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теоретических вопросов  по проблемам современного урока (работа с методической литературой, Интернет- ресурсами, консультирование и т.д</a:t>
                      </a: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.)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-изучение инновационного педагогического опыта   новых методов и приемов </a:t>
                      </a: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обучения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- отчеты членов  городского МО о работе над методической темой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В течение года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Руководители ГМО, методисты  МБУ «ЦРО» 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543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615</Words>
  <Application>Microsoft Office PowerPoint</Application>
  <PresentationFormat>Экран (4:3)</PresentationFormat>
  <Paragraphs>129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 Л А Н  работы городского Методического Совета  на 2016-2017 учебный год </vt:lpstr>
      <vt:lpstr>Основные задачи городского Методического Совета  на 2016-2017 учебный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 Л А Н  работы городского Методического Совета  на 2016-2017 учебный год </dc:title>
  <dc:creator>zamdircro</dc:creator>
  <cp:lastModifiedBy>zamdircro</cp:lastModifiedBy>
  <cp:revision>6</cp:revision>
  <dcterms:created xsi:type="dcterms:W3CDTF">2016-09-20T12:05:36Z</dcterms:created>
  <dcterms:modified xsi:type="dcterms:W3CDTF">2016-09-20T12:42:37Z</dcterms:modified>
</cp:coreProperties>
</file>